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260" r:id="rId3"/>
    <p:sldId id="259" r:id="rId4"/>
    <p:sldId id="295" r:id="rId5"/>
    <p:sldId id="296" r:id="rId6"/>
    <p:sldId id="298" r:id="rId7"/>
    <p:sldId id="309" r:id="rId8"/>
    <p:sldId id="310" r:id="rId9"/>
    <p:sldId id="301" r:id="rId10"/>
    <p:sldId id="302" r:id="rId11"/>
    <p:sldId id="303" r:id="rId12"/>
    <p:sldId id="258" r:id="rId13"/>
    <p:sldId id="297" r:id="rId14"/>
    <p:sldId id="307" r:id="rId15"/>
    <p:sldId id="268" r:id="rId16"/>
    <p:sldId id="283" r:id="rId17"/>
    <p:sldId id="288" r:id="rId18"/>
    <p:sldId id="290" r:id="rId19"/>
    <p:sldId id="291" r:id="rId20"/>
    <p:sldId id="292" r:id="rId21"/>
    <p:sldId id="293" r:id="rId22"/>
    <p:sldId id="287" r:id="rId23"/>
    <p:sldId id="271" r:id="rId24"/>
    <p:sldId id="272" r:id="rId25"/>
    <p:sldId id="312" r:id="rId26"/>
    <p:sldId id="315" r:id="rId27"/>
    <p:sldId id="313" r:id="rId28"/>
    <p:sldId id="269" r:id="rId29"/>
    <p:sldId id="270" r:id="rId30"/>
    <p:sldId id="314" r:id="rId31"/>
    <p:sldId id="300" r:id="rId32"/>
    <p:sldId id="308" r:id="rId33"/>
  </p:sldIdLst>
  <p:sldSz cx="10080625" cy="7559675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B70D"/>
    <a:srgbClr val="08B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750" autoAdjust="0"/>
    <p:restoredTop sz="94671" autoAdjust="0"/>
  </p:normalViewPr>
  <p:slideViewPr>
    <p:cSldViewPr>
      <p:cViewPr>
        <p:scale>
          <a:sx n="154" d="100"/>
          <a:sy n="154" d="100"/>
        </p:scale>
        <p:origin x="-1770" y="-48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lIns="85473" tIns="42737" rIns="85473" bIns="42737" compatLnSpc="0"/>
          <a:lstStyle/>
          <a:p>
            <a:pPr hangingPunct="0">
              <a:defRPr sz="1400"/>
            </a:pPr>
            <a:endParaRPr lang="fr-FR" sz="13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4018376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lIns="85473" tIns="42737" rIns="85473" bIns="42737" compatLnSpc="0"/>
          <a:lstStyle/>
          <a:p>
            <a:pPr algn="r" hangingPunct="0">
              <a:defRPr sz="1400"/>
            </a:pPr>
            <a:endParaRPr lang="fr-FR" sz="13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lIns="85473" tIns="42737" rIns="85473" bIns="42737" anchor="b" compatLnSpc="0"/>
          <a:lstStyle/>
          <a:p>
            <a:pPr hangingPunct="0">
              <a:defRPr sz="1400"/>
            </a:pPr>
            <a:endParaRPr lang="fr-FR" sz="1300"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4018376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lIns="85473" tIns="42737" rIns="85473" bIns="42737" anchor="b" compatLnSpc="0"/>
          <a:lstStyle/>
          <a:p>
            <a:pPr algn="r" hangingPunct="0">
              <a:defRPr sz="1400"/>
            </a:pPr>
            <a:fld id="{4E26EFFD-D408-4DAE-9D8F-1EB5DBD0DA4F}" type="slidenum">
              <a:rPr/>
              <a:pPr algn="r" hangingPunct="0">
                <a:defRPr sz="1400"/>
              </a:pPr>
              <a:t>‹N°›</a:t>
            </a:fld>
            <a:endParaRPr lang="fr-FR" sz="1300"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109959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77875"/>
            <a:ext cx="5114925" cy="383698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709961" y="4861354"/>
            <a:ext cx="5679346" cy="46053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4018376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4018376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9219951-569D-40F5-83D8-25F4A439B6D8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0934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162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744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53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00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450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686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843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693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333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5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49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82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730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56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347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47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88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411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67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19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92188" y="777875"/>
            <a:ext cx="5114925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915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459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69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BB966E-E304-4E43-9726-F6AEC37EA42C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7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9F275B-997A-4240-A856-8755F9A8FA14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54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3DD56FD-F8CF-46FF-B6F3-C8A57135260B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7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0AB7CA-04DD-4449-B855-14FB69FA6A5B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88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B19B57-9FF6-4850-9A23-7593717BC477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3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A1ACC3-5480-49EA-A2CB-9DF03F9A1405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3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027A1D-31C7-498D-87CA-F4AB18E94B4F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05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04BEF6B-E1BD-48A6-A122-4C9527890CA7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3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F0FA50-916E-42B4-897E-502A2B3E17A6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148081-96EF-422D-8656-08A024957209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3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621892-F62F-467A-8C68-F2345542269F}" type="slidenum">
              <a:rPr/>
              <a:pPr lvl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r>
              <a:rPr lang="fr-FR" smtClean="0"/>
              <a:t>EDEN</a:t>
            </a:r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6E22B51-D841-4D47-B231-5A4EC32FD165}" type="slidenum">
              <a:rPr/>
              <a:pPr lvl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Arial" pitchFamily="18"/>
          <a:ea typeface="SimSun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fr-FR" sz="3200" b="0" i="0" u="none" strike="noStrike" kern="1200">
          <a:ln>
            <a:noFill/>
          </a:ln>
          <a:latin typeface="Arial" pitchFamily="18"/>
          <a:ea typeface="SimSun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65088"/>
            <a:ext cx="10080625" cy="766445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6" y="467469"/>
            <a:ext cx="10080624" cy="6550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EDEN </a:t>
            </a:r>
          </a:p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n’est ni propriétaire du </a:t>
            </a:r>
            <a:r>
              <a:rPr lang="fr-FR" sz="40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matériel, </a:t>
            </a:r>
            <a:endParaRPr lang="fr-FR" sz="4000" b="1" dirty="0" smtClean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ni </a:t>
            </a:r>
            <a:r>
              <a:rPr lang="fr-FR" sz="40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employeur, </a:t>
            </a: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ni </a:t>
            </a:r>
            <a:r>
              <a:rPr lang="fr-FR" sz="40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fournisseur d’énergie</a:t>
            </a: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.</a:t>
            </a:r>
          </a:p>
          <a:p>
            <a:pPr marL="377979" indent="-376229" algn="ctr">
              <a:spcBef>
                <a:spcPts val="551"/>
              </a:spcBef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8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</a:t>
            </a:r>
          </a:p>
          <a:p>
            <a:pPr marL="573250" indent="-571500">
              <a:spcBef>
                <a:spcPts val="496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Dès réception,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le matériel devient propriété de la commune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ou le matériel est installé</a:t>
            </a:r>
          </a:p>
          <a:p>
            <a:pPr marL="344650" indent="-342900"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endParaRPr lang="fr-FR" sz="2000" i="1" dirty="0">
              <a:ea typeface="Arial" pitchFamily="-101" charset="0"/>
              <a:cs typeface="Arial" pitchFamily="-101" charset="0"/>
            </a:endParaRPr>
          </a:p>
          <a:p>
            <a:pPr marL="573250" indent="-571500">
              <a:spcBef>
                <a:spcPts val="496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Par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convention avec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EDEN,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la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commune a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pour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obligation</a:t>
            </a:r>
          </a:p>
          <a:p>
            <a:pPr marL="1030450" lvl="1" indent="-571500">
              <a:spcBef>
                <a:spcPts val="496"/>
              </a:spcBef>
              <a:buClr>
                <a:srgbClr val="FF0000"/>
              </a:buClr>
              <a:buSzPct val="110000"/>
              <a:buFont typeface="Wingdings" pitchFamily="2" charset="2"/>
              <a:buChar char="Ø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d’assurer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la maintenance des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installations</a:t>
            </a:r>
          </a:p>
          <a:p>
            <a:pPr marL="1030450" lvl="1" indent="-571500">
              <a:spcBef>
                <a:spcPts val="496"/>
              </a:spcBef>
              <a:buClr>
                <a:srgbClr val="FF0000"/>
              </a:buClr>
              <a:buSzPct val="110000"/>
              <a:buFont typeface="Wingdings" pitchFamily="2" charset="2"/>
              <a:buChar char="Ø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de </a:t>
            </a:r>
            <a:r>
              <a:rPr lang="fr-FR" sz="4000" i="1" dirty="0">
                <a:ea typeface="Arial" pitchFamily="-101" charset="0"/>
                <a:cs typeface="Arial" pitchFamily="-101" charset="0"/>
              </a:rPr>
              <a:t>percevoir </a:t>
            </a:r>
            <a:r>
              <a:rPr lang="fr-FR" sz="4000" i="1" dirty="0" smtClean="0">
                <a:ea typeface="Arial" pitchFamily="-101" charset="0"/>
                <a:cs typeface="Arial" pitchFamily="-101" charset="0"/>
              </a:rPr>
              <a:t>la redevance fixée par elle</a:t>
            </a:r>
            <a:r>
              <a:rPr lang="fr-FR" sz="3600" i="1" dirty="0" smtClean="0">
                <a:ea typeface="Arial" pitchFamily="-101" charset="0"/>
                <a:cs typeface="Arial" pitchFamily="-101" charset="0"/>
              </a:rPr>
              <a:t>. </a:t>
            </a:r>
            <a:endParaRPr lang="fr-FR" sz="3600" i="1" dirty="0">
              <a:ea typeface="Arial" pitchFamily="-101" charset="0"/>
              <a:cs typeface="Arial" pitchFamily="-101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5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6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6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1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6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6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099" y="539477"/>
            <a:ext cx="972108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Les usagers paient </a:t>
            </a:r>
          </a:p>
          <a:p>
            <a:pPr marL="360000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une redevance mensuelle</a:t>
            </a:r>
          </a:p>
          <a:p>
            <a:pPr marL="360000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à la Commune</a:t>
            </a:r>
          </a:p>
          <a:p>
            <a:pPr marL="377979" indent="-376229">
              <a:spcBef>
                <a:spcPts val="551"/>
              </a:spcBef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endParaRPr lang="fr-FR" sz="4000" b="1" dirty="0" smtClean="0">
              <a:solidFill>
                <a:srgbClr val="000000"/>
              </a:solidFill>
              <a:ea typeface="Arial" pitchFamily="-101" charset="0"/>
              <a:cs typeface="Arial" pitchFamily="-101" charset="0"/>
            </a:endParaRPr>
          </a:p>
          <a:p>
            <a:pPr marL="573250" indent="-571500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4000" dirty="0" smtClean="0">
                <a:ea typeface="Arial" pitchFamily="-101" charset="0"/>
                <a:cs typeface="Arial" pitchFamily="-101" charset="0"/>
              </a:rPr>
              <a:t>Pour </a:t>
            </a:r>
            <a:r>
              <a:rPr lang="fr-FR" sz="4000" dirty="0">
                <a:ea typeface="Arial" pitchFamily="-101" charset="0"/>
                <a:cs typeface="Arial" pitchFamily="-101" charset="0"/>
              </a:rPr>
              <a:t>un kit </a:t>
            </a:r>
            <a:r>
              <a:rPr lang="fr-FR" sz="4000" dirty="0" smtClean="0">
                <a:ea typeface="Arial" pitchFamily="-101" charset="0"/>
                <a:cs typeface="Arial" pitchFamily="-101" charset="0"/>
              </a:rPr>
              <a:t> : </a:t>
            </a:r>
            <a:r>
              <a:rPr lang="fr-FR" sz="4000" b="1" i="1" dirty="0" smtClean="0">
                <a:ea typeface="Arial" pitchFamily="-101" charset="0"/>
                <a:cs typeface="Arial" pitchFamily="-101" charset="0"/>
              </a:rPr>
              <a:t>2 500 </a:t>
            </a:r>
            <a:r>
              <a:rPr lang="fr-FR" sz="4000" b="1" i="1" dirty="0">
                <a:ea typeface="Arial" pitchFamily="-101" charset="0"/>
                <a:cs typeface="Arial" pitchFamily="-101" charset="0"/>
              </a:rPr>
              <a:t>FCFA </a:t>
            </a:r>
            <a:r>
              <a:rPr lang="fr-FR" sz="4000" b="1" dirty="0">
                <a:ea typeface="Arial" pitchFamily="-101" charset="0"/>
                <a:cs typeface="Arial" pitchFamily="-101" charset="0"/>
              </a:rPr>
              <a:t>(3 €</a:t>
            </a:r>
            <a:r>
              <a:rPr lang="fr-FR" sz="4000" b="1" dirty="0" smtClean="0">
                <a:ea typeface="Arial" pitchFamily="-101" charset="0"/>
                <a:cs typeface="Arial" pitchFamily="-101" charset="0"/>
              </a:rPr>
              <a:t>) </a:t>
            </a:r>
            <a:r>
              <a:rPr lang="fr-FR" sz="2800" b="1" i="1" dirty="0" smtClean="0">
                <a:ea typeface="Arial" pitchFamily="-101" charset="0"/>
                <a:cs typeface="Arial" pitchFamily="-101" charset="0"/>
              </a:rPr>
              <a:t>(prix indicatif 2008)</a:t>
            </a:r>
            <a:endParaRPr lang="fr-FR" sz="2800" b="1" i="1" dirty="0">
              <a:ea typeface="Arial" pitchFamily="-101" charset="0"/>
              <a:cs typeface="Arial" pitchFamily="-101" charset="0"/>
            </a:endParaRPr>
          </a:p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endParaRPr lang="fr-FR" sz="3600" b="1" dirty="0" smtClean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SOIT UN COÛT MENSUEL INFÉRIEUR </a:t>
            </a:r>
          </a:p>
          <a:p>
            <a:pPr marL="377979" indent="-376229" algn="ctr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À L'USAGE D'UNE LAMPE À PÉTROLE</a:t>
            </a:r>
            <a:endParaRPr lang="fr-FR" sz="3600" b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9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75816" y="1311847"/>
            <a:ext cx="9031287" cy="124385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sz="4000" b="1" dirty="0" smtClean="0">
                <a:solidFill>
                  <a:srgbClr val="FF0000"/>
                </a:solidFill>
                <a:latin typeface="+mj-lt"/>
              </a:rPr>
              <a:t>REDEVANCE </a:t>
            </a:r>
            <a:r>
              <a:rPr sz="4000" dirty="0" smtClean="0">
                <a:solidFill>
                  <a:srgbClr val="77933C"/>
                </a:solidFill>
                <a:latin typeface="+mj-lt"/>
              </a:rPr>
              <a:t> </a:t>
            </a:r>
            <a:r>
              <a:rPr sz="4000" b="1" dirty="0" smtClean="0">
                <a:solidFill>
                  <a:srgbClr val="FF0000"/>
                </a:solidFill>
                <a:latin typeface="+mj-lt"/>
              </a:rPr>
              <a:t>ET</a:t>
            </a:r>
            <a:r>
              <a:rPr sz="4000" dirty="0" smtClean="0">
                <a:solidFill>
                  <a:srgbClr val="77933C"/>
                </a:solidFill>
                <a:latin typeface="+mj-lt"/>
              </a:rPr>
              <a:t> </a:t>
            </a:r>
            <a:r>
              <a:rPr sz="4000" b="1" dirty="0" smtClean="0">
                <a:solidFill>
                  <a:srgbClr val="FF0000"/>
                </a:solidFill>
                <a:latin typeface="+mj-lt"/>
              </a:rPr>
              <a:t>MAINTENANCE</a:t>
            </a:r>
            <a:endParaRPr lang="fr-FR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575816" y="3132137"/>
            <a:ext cx="8495159" cy="3906838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sz="4000" b="0" dirty="0" smtClean="0">
                <a:latin typeface="+mn-lt"/>
              </a:rPr>
              <a:t>Chaque mois, un technicien municipal formé par EDEN </a:t>
            </a:r>
          </a:p>
          <a:p>
            <a:pPr marL="1003500" lvl="1" indent="-571500">
              <a:lnSpc>
                <a:spcPct val="150000"/>
              </a:lnSpc>
              <a:spcAft>
                <a:spcPts val="600"/>
              </a:spcAft>
              <a:buSzPct val="120000"/>
              <a:buFont typeface="Wingdings" pitchFamily="2" charset="2"/>
              <a:buChar char="ü"/>
            </a:pPr>
            <a:r>
              <a:rPr sz="4000" b="0" dirty="0" smtClean="0">
                <a:latin typeface="+mn-lt"/>
              </a:rPr>
              <a:t>prélève la redevance </a:t>
            </a:r>
          </a:p>
          <a:p>
            <a:pPr marL="1003500" lvl="1" indent="-571500">
              <a:lnSpc>
                <a:spcPct val="150000"/>
              </a:lnSpc>
              <a:spcAft>
                <a:spcPts val="600"/>
              </a:spcAft>
              <a:buSzPct val="120000"/>
              <a:buFont typeface="Wingdings" pitchFamily="2" charset="2"/>
              <a:buChar char="ü"/>
            </a:pPr>
            <a:r>
              <a:rPr sz="4000" b="0" dirty="0" smtClean="0">
                <a:latin typeface="+mn-lt"/>
              </a:rPr>
              <a:t>vérifie le bon état de l'installation</a:t>
            </a:r>
            <a:endParaRPr lang="fr-FR" sz="4000" b="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85799" y="107429"/>
            <a:ext cx="9072563" cy="12595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smtClean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CHRONOLOGIE </a:t>
            </a:r>
          </a:p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de « </a:t>
            </a:r>
            <a:r>
              <a:rPr lang="fr-FR" sz="40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La lumière à Konna </a:t>
            </a: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»</a:t>
            </a:r>
            <a:endParaRPr lang="fr-FR" sz="4000" b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2123653"/>
            <a:ext cx="10080625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>
            <a:prstTxWarp prst="textNoShape">
              <a:avLst/>
            </a:prstTxWarp>
          </a:bodyPr>
          <a:lstStyle/>
          <a:p>
            <a:pPr marL="457200" indent="-457200"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2009 2010 </a:t>
            </a:r>
            <a:r>
              <a:rPr lang="fr-FR" sz="28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b="1" dirty="0" smtClean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Étude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des besoins énergétiques à 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KONNA  		   et 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Recherche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de partenaires et de financements </a:t>
            </a:r>
          </a:p>
          <a:p>
            <a:pPr marL="457200" indent="-457200"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2011</a:t>
            </a:r>
            <a:r>
              <a:rPr lang="fr-FR" sz="28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Acquisition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des 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matériels  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Formation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par EDEN des 		acteurs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maliens 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Installation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à KONNA de 40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panneaux 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		solaires  </a:t>
            </a:r>
            <a:r>
              <a:rPr lang="fr-FR" sz="28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Cercle </a:t>
            </a:r>
            <a:r>
              <a:rPr lang="fr-FR" sz="28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de Mopti en </a:t>
            </a:r>
            <a:r>
              <a:rPr lang="fr-FR" sz="28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« </a:t>
            </a:r>
            <a:r>
              <a:rPr lang="fr-FR" sz="28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zone rouge</a:t>
            </a:r>
            <a:r>
              <a:rPr lang="fr-FR" sz="28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 »</a:t>
            </a:r>
            <a:endParaRPr lang="fr-FR" sz="2800" i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  <a:p>
            <a:pPr marL="457200" indent="-457200"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2012</a:t>
            </a:r>
            <a:r>
              <a:rPr lang="fr-FR" sz="2800" b="1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Évaluation Remise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du rapport d’évaluation à EDEN </a:t>
            </a:r>
          </a:p>
          <a:p>
            <a:pPr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28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28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Intervention </a:t>
            </a:r>
            <a:r>
              <a:rPr lang="fr-FR" sz="28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militaire </a:t>
            </a:r>
            <a:r>
              <a:rPr lang="fr-FR" sz="28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de la France</a:t>
            </a:r>
          </a:p>
          <a:p>
            <a:pPr marL="457200" indent="-457200"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2013</a:t>
            </a:r>
            <a:r>
              <a:rPr lang="fr-FR" sz="2800" b="1" dirty="0" smtClean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>	</a:t>
            </a:r>
            <a:r>
              <a:rPr lang="fr-FR" sz="2800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mai </a:t>
            </a:r>
            <a:r>
              <a:rPr lang="fr-FR" sz="2800" b="1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Visite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en France du maire de 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KONNA</a:t>
            </a:r>
          </a:p>
          <a:p>
            <a:pPr marL="457200" indent="-457200">
              <a:lnSpc>
                <a:spcPct val="90000"/>
              </a:lnSpc>
              <a:spcBef>
                <a:spcPts val="551"/>
              </a:spcBef>
              <a:buClr>
                <a:srgbClr val="FF0000"/>
              </a:buClr>
              <a:buSzPct val="11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28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2014 2015</a:t>
            </a:r>
            <a:r>
              <a:rPr lang="fr-FR" sz="2800" dirty="0" smtClean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	 Installation de la deuxième tranche</a:t>
            </a:r>
            <a:endParaRPr lang="fr-FR" sz="2800" dirty="0">
              <a:solidFill>
                <a:srgbClr val="00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95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95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95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50"/>
                            </p:stCondLst>
                            <p:childTnLst>
                              <p:par>
                                <p:cTn id="23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50"/>
                            </p:stCondLst>
                            <p:childTnLst>
                              <p:par>
                                <p:cTn id="35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50"/>
                            </p:stCondLst>
                            <p:childTnLst>
                              <p:par>
                                <p:cTn id="41" presetID="4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DAGA KONN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52376" y="0"/>
            <a:ext cx="11676556" cy="7559675"/>
          </a:xfr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811517"/>
          </a:xfrm>
        </p:spPr>
        <p:txBody>
          <a:bodyPr/>
          <a:lstStyle/>
          <a:p>
            <a:pPr>
              <a:buNone/>
            </a:pPr>
            <a:r>
              <a:rPr lang="de-DE" b="1" dirty="0" smtClean="0">
                <a:latin typeface="+mn-lt"/>
              </a:rPr>
              <a:t>Le </a:t>
            </a:r>
            <a:r>
              <a:rPr lang="de-DE" b="1" dirty="0" err="1" smtClean="0">
                <a:latin typeface="+mn-lt"/>
              </a:rPr>
              <a:t>village</a:t>
            </a:r>
            <a:r>
              <a:rPr lang="de-DE" b="1" dirty="0" smtClean="0">
                <a:latin typeface="+mn-lt"/>
              </a:rPr>
              <a:t> de </a:t>
            </a:r>
            <a:r>
              <a:rPr lang="de-DE" b="1" dirty="0" smtClean="0">
                <a:solidFill>
                  <a:srgbClr val="FF0000"/>
                </a:solidFill>
                <a:latin typeface="+mn-lt"/>
              </a:rPr>
              <a:t>DAGAKONNA</a:t>
            </a:r>
            <a:endParaRPr lang="de-DE" b="1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320338" cy="7740650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3097213" y="134938"/>
            <a:ext cx="6983412" cy="68738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4000" b="1" dirty="0" smtClean="0">
                <a:solidFill>
                  <a:srgbClr val="FF0000"/>
                </a:solidFill>
                <a:latin typeface="+mj-lt"/>
              </a:rPr>
              <a:t>UN PANNEAU SOLAIRE</a:t>
            </a:r>
            <a:endParaRPr lang="fr-FR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-1588"/>
            <a:ext cx="10080625" cy="7561263"/>
          </a:xfr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902780" y="285858"/>
            <a:ext cx="9071640" cy="8142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fr-FR" sz="4400" b="0" i="0" u="none" strike="noStrike" kern="1200">
                <a:ln>
                  <a:noFill/>
                </a:ln>
                <a:latin typeface="Arial" pitchFamily="18"/>
                <a:ea typeface="SimSun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sz="4000" b="1" dirty="0" smtClean="0">
                <a:solidFill>
                  <a:srgbClr val="FF0000"/>
                </a:solidFill>
                <a:latin typeface="+mn-lt"/>
              </a:rPr>
              <a:t> LA FORMATION DES TECHNICIENS</a:t>
            </a:r>
            <a:endParaRPr lang="fr-FR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223500" cy="7667625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6642100"/>
            <a:ext cx="8064500" cy="88582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b="1" dirty="0" smtClean="0">
                <a:solidFill>
                  <a:srgbClr val="FF0000"/>
                </a:solidFill>
                <a:latin typeface="+mj-lt"/>
              </a:rPr>
              <a:t>Accueil par le maire de Konna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811213" y="0"/>
            <a:ext cx="10891838" cy="7559675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-1588" y="6588125"/>
            <a:ext cx="10082213" cy="5254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4000" b="1" i="1" dirty="0" smtClean="0">
                <a:solidFill>
                  <a:srgbClr val="FF0000"/>
                </a:solidFill>
                <a:latin typeface="+mn-lt"/>
              </a:rPr>
              <a:t>Un panneau solaire installé sur un toit</a:t>
            </a:r>
            <a:endParaRPr lang="fr-FR" sz="40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25400" y="0"/>
            <a:ext cx="10106025" cy="7559675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6659563"/>
            <a:ext cx="9072563" cy="598487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4000" b="1" i="1" dirty="0" smtClean="0">
                <a:solidFill>
                  <a:srgbClr val="FF0000"/>
                </a:solidFill>
                <a:latin typeface="+mn-lt"/>
              </a:rPr>
              <a:t>Bloc batterie protégé dans une maison</a:t>
            </a:r>
            <a:endParaRPr lang="fr-FR" sz="40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926438" y="159719"/>
            <a:ext cx="8420737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sz="4000" b="1" dirty="0" smtClean="0">
                <a:solidFill>
                  <a:srgbClr val="FF0000"/>
                </a:solidFill>
                <a:latin typeface="+mn-lt"/>
              </a:rPr>
              <a:t>OBJET d' EDEN</a:t>
            </a:r>
            <a:endParaRPr lang="fr-F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4294967295"/>
          </p:nvPr>
        </p:nvSpPr>
        <p:spPr>
          <a:xfrm>
            <a:off x="565671" y="1744663"/>
            <a:ext cx="9288462" cy="4989512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sz="4000" dirty="0">
                <a:latin typeface="+mn-lt"/>
              </a:rPr>
              <a:t>F</a:t>
            </a:r>
            <a:r>
              <a:rPr sz="4000" dirty="0" smtClean="0">
                <a:latin typeface="+mn-lt"/>
              </a:rPr>
              <a:t>avoriser le développement de l’électrification </a:t>
            </a:r>
          </a:p>
          <a:p>
            <a:pPr marL="0" indent="0" algn="ctr">
              <a:spcAft>
                <a:spcPts val="0"/>
              </a:spcAft>
            </a:pPr>
            <a:r>
              <a:rPr sz="4000" dirty="0" smtClean="0">
                <a:latin typeface="+mn-lt"/>
              </a:rPr>
              <a:t>en zone rurale et </a:t>
            </a:r>
            <a:r>
              <a:rPr sz="4000" dirty="0" err="1" smtClean="0">
                <a:latin typeface="+mn-lt"/>
              </a:rPr>
              <a:t>périurbaine</a:t>
            </a:r>
            <a:r>
              <a:rPr sz="4000" dirty="0" smtClean="0">
                <a:latin typeface="+mn-lt"/>
              </a:rPr>
              <a:t>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fr-FR" sz="4000" dirty="0">
                <a:latin typeface="+mn-lt"/>
              </a:rPr>
              <a:t>d</a:t>
            </a:r>
            <a:r>
              <a:rPr sz="4000" dirty="0" smtClean="0">
                <a:latin typeface="+mn-lt"/>
              </a:rPr>
              <a:t>'Afrique subsaharienne</a:t>
            </a:r>
          </a:p>
          <a:p>
            <a:pPr marL="0" indent="0" algn="ctr">
              <a:spcAft>
                <a:spcPts val="0"/>
              </a:spcAft>
              <a:buNone/>
            </a:pPr>
            <a:endParaRPr sz="1200" dirty="0" smtClean="0">
              <a:latin typeface="+mn-lt"/>
            </a:endParaRPr>
          </a:p>
          <a:p>
            <a:pPr marL="0" indent="0" algn="ctr">
              <a:spcAft>
                <a:spcPts val="0"/>
              </a:spcAft>
            </a:pPr>
            <a:r>
              <a:rPr lang="fr-FR" sz="4000" dirty="0" smtClean="0">
                <a:latin typeface="+mn-lt"/>
              </a:rPr>
              <a:t>N</a:t>
            </a:r>
            <a:r>
              <a:rPr sz="4000" dirty="0" smtClean="0">
                <a:latin typeface="+mn-lt"/>
              </a:rPr>
              <a:t>otamment au </a:t>
            </a:r>
            <a:r>
              <a:rPr lang="fr-FR" sz="4000" b="1" dirty="0">
                <a:latin typeface="+mn-lt"/>
              </a:rPr>
              <a:t>Mali</a:t>
            </a:r>
            <a:endParaRPr lang="fr-FR" sz="4000" dirty="0">
              <a:latin typeface="+mn-lt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sz="4000" dirty="0" err="1" smtClean="0">
                <a:latin typeface="+mn-lt"/>
              </a:rPr>
              <a:t>dans</a:t>
            </a:r>
            <a:r>
              <a:rPr sz="4000" dirty="0" smtClean="0">
                <a:latin typeface="+mn-lt"/>
              </a:rPr>
              <a:t> le </a:t>
            </a:r>
            <a:r>
              <a:rPr sz="4000" b="1" dirty="0" smtClean="0">
                <a:latin typeface="+mn-lt"/>
              </a:rPr>
              <a:t>Cercle de Mopti</a:t>
            </a:r>
            <a:endParaRPr lang="fr-FR" sz="40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-179388" y="0"/>
            <a:ext cx="10260013" cy="7559675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-30163"/>
            <a:ext cx="11653838" cy="7589838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287338"/>
            <a:ext cx="9072563" cy="62547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>
              <a:buNone/>
            </a:pPr>
            <a:r>
              <a:rPr lang="fr-FR" b="1" i="1" dirty="0" smtClean="0">
                <a:solidFill>
                  <a:srgbClr val="FF0000"/>
                </a:solidFill>
                <a:latin typeface="+mn-lt"/>
              </a:rPr>
              <a:t>LA LAMPE S’ALLUME…</a:t>
            </a:r>
            <a:endParaRPr lang="fr-FR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1344275" cy="7559675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250825"/>
            <a:ext cx="9072563" cy="12969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>
              <a:buNone/>
            </a:pPr>
            <a:r>
              <a:rPr lang="fr-FR" b="1" i="1" dirty="0" smtClean="0">
                <a:solidFill>
                  <a:srgbClr val="FF0000"/>
                </a:solidFill>
                <a:latin typeface="+mn-lt"/>
              </a:rPr>
              <a:t>L’artisane peut travailler </a:t>
            </a:r>
            <a:br>
              <a:rPr lang="fr-FR" b="1" i="1" dirty="0" smtClean="0">
                <a:solidFill>
                  <a:srgbClr val="FF0000"/>
                </a:solidFill>
                <a:latin typeface="+mn-lt"/>
              </a:rPr>
            </a:br>
            <a:r>
              <a:rPr lang="fr-FR" b="1" i="1" dirty="0" smtClean="0">
                <a:solidFill>
                  <a:srgbClr val="FF0000"/>
                </a:solidFill>
                <a:latin typeface="+mn-lt"/>
              </a:rPr>
              <a:t>à la lumière électrique</a:t>
            </a:r>
            <a:endParaRPr lang="fr-FR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0" y="755650"/>
            <a:ext cx="9648825" cy="6048375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lvl="0" algn="l">
              <a:spcAft>
                <a:spcPts val="0"/>
              </a:spcAft>
              <a:buNone/>
            </a:pPr>
            <a:r>
              <a:rPr lang="fr-FR" sz="4000" b="1" dirty="0">
                <a:latin typeface="+mn-lt"/>
              </a:rPr>
              <a:t>En mai 2013, </a:t>
            </a:r>
            <a:r>
              <a:rPr lang="fr-FR" sz="4000" b="1" dirty="0" smtClean="0">
                <a:latin typeface="+mn-lt"/>
              </a:rPr>
              <a:t>M. Ibrahima Diakité, </a:t>
            </a:r>
          </a:p>
          <a:p>
            <a:pPr lvl="0" algn="l">
              <a:spcAft>
                <a:spcPts val="0"/>
              </a:spcAft>
              <a:buNone/>
            </a:pPr>
            <a:r>
              <a:rPr lang="fr-FR" sz="4000" b="1" dirty="0" smtClean="0">
                <a:latin typeface="+mn-lt"/>
              </a:rPr>
              <a:t>maire de Konna, vient en France, invité par </a:t>
            </a:r>
          </a:p>
          <a:p>
            <a:pPr lvl="0" algn="l">
              <a:spcAft>
                <a:spcPts val="0"/>
              </a:spcAft>
              <a:buNone/>
            </a:pPr>
            <a:endParaRPr lang="fr-FR" sz="2000" b="1" dirty="0" smtClean="0">
              <a:latin typeface="+mn-lt"/>
            </a:endParaRPr>
          </a:p>
          <a:p>
            <a:pPr lvl="0">
              <a:spcAft>
                <a:spcPts val="0"/>
              </a:spcAft>
              <a:buNone/>
            </a:pPr>
            <a:endParaRPr lang="fr-FR" sz="2000" b="1" dirty="0" smtClean="0">
              <a:latin typeface="+mn-lt"/>
            </a:endParaRPr>
          </a:p>
          <a:p>
            <a:pPr lvl="0">
              <a:spcAft>
                <a:spcPts val="0"/>
              </a:spcAft>
              <a:buNone/>
            </a:pPr>
            <a:endParaRPr lang="fr-FR" sz="2000" b="1" dirty="0" smtClean="0">
              <a:latin typeface="+mn-lt"/>
            </a:endParaRPr>
          </a:p>
          <a:p>
            <a:pPr lvl="0">
              <a:spcAft>
                <a:spcPts val="2400"/>
              </a:spcAft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dirty="0" smtClean="0">
                <a:solidFill>
                  <a:srgbClr val="FF0000"/>
                </a:solidFill>
                <a:latin typeface="+mn-lt"/>
              </a:rPr>
              <a:t>EDEN</a:t>
            </a:r>
            <a:endParaRPr sz="4000" dirty="0" smtClean="0">
              <a:solidFill>
                <a:srgbClr val="FF0000"/>
              </a:solidFill>
              <a:latin typeface="+mn-lt"/>
            </a:endParaRPr>
          </a:p>
          <a:p>
            <a:pPr lvl="0">
              <a:spcAft>
                <a:spcPts val="2400"/>
              </a:spcAft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dirty="0" smtClean="0">
                <a:latin typeface="+mn-lt"/>
              </a:rPr>
              <a:t>la Mairie de </a:t>
            </a:r>
            <a:r>
              <a:rPr lang="fr-FR" sz="4000" dirty="0" smtClean="0">
                <a:solidFill>
                  <a:srgbClr val="FF0000"/>
                </a:solidFill>
                <a:latin typeface="+mn-lt"/>
              </a:rPr>
              <a:t>LA VERRIÈRE </a:t>
            </a:r>
            <a:endParaRPr sz="4000" dirty="0" smtClean="0">
              <a:solidFill>
                <a:srgbClr val="FF0000"/>
              </a:solidFill>
              <a:latin typeface="+mn-lt"/>
            </a:endParaRPr>
          </a:p>
          <a:p>
            <a:pPr lvl="0"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dirty="0" smtClean="0">
                <a:solidFill>
                  <a:schemeClr val="tx1"/>
                </a:solidFill>
                <a:latin typeface="+mn-lt"/>
              </a:rPr>
              <a:t>la Communauté d’Agglomération de </a:t>
            </a:r>
          </a:p>
          <a:p>
            <a:pPr marL="108000" lvl="0" indent="0">
              <a:spcAft>
                <a:spcPts val="0"/>
              </a:spcAft>
              <a:buClr>
                <a:srgbClr val="FF0000"/>
              </a:buClr>
              <a:buSzPct val="120000"/>
              <a:buNone/>
            </a:pPr>
            <a:r>
              <a:rPr lang="fr-FR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4000" dirty="0" smtClean="0">
                <a:solidFill>
                  <a:srgbClr val="FF0000"/>
                </a:solidFill>
                <a:latin typeface="+mn-lt"/>
              </a:rPr>
              <a:t>    SAINT-QUENTIN-EN-YVELINES</a:t>
            </a:r>
            <a:endParaRPr lang="fr-FR" sz="4000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755650"/>
            <a:ext cx="10106025" cy="6264275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215900" y="4500563"/>
            <a:ext cx="9864725" cy="270827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l">
              <a:buNone/>
            </a:pPr>
            <a:r>
              <a:rPr lang="fr-FR" sz="2800" b="1" dirty="0">
                <a:solidFill>
                  <a:schemeClr val="bg1"/>
                </a:solidFill>
                <a:latin typeface="+mn-lt"/>
              </a:rPr>
              <a:t>Jean-Philippe MALÉ, Député des Yvelines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	Jacques MARÉCHAL, Président d’EDEN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			Alain HAJJAJ, Maire de La Verrière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				Ibrahima DIAKITÉ, Maire de Konna</a:t>
            </a:r>
            <a:br>
              <a:rPr lang="fr-FR" sz="2800" b="1" dirty="0">
                <a:solidFill>
                  <a:schemeClr val="bg1"/>
                </a:solidFill>
                <a:latin typeface="+mn-lt"/>
              </a:rPr>
            </a:br>
            <a:r>
              <a:rPr lang="fr-FR" sz="2800" b="1" dirty="0">
                <a:solidFill>
                  <a:schemeClr val="bg1"/>
                </a:solidFill>
                <a:latin typeface="+mn-lt"/>
              </a:rPr>
              <a:t>			         Robert CADALBERT, Président de la CA SQY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39288" y="179437"/>
            <a:ext cx="9071640" cy="5760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0">
              <a:buSzPct val="45000"/>
              <a:buFont typeface="StarSymbol"/>
              <a:buChar char="●"/>
              <a:tabLst/>
              <a:defRPr lang="fr-FR" sz="4400" b="0" i="0" u="none" strike="noStrike" kern="1200">
                <a:ln>
                  <a:noFill/>
                </a:ln>
                <a:latin typeface="Arial" pitchFamily="18"/>
                <a:ea typeface="SimSun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sz="4000" b="1" dirty="0" smtClean="0">
                <a:solidFill>
                  <a:srgbClr val="FF0000"/>
                </a:solidFill>
                <a:latin typeface="+mn-lt"/>
              </a:rPr>
              <a:t>À LA MAIRIE DE LA VERRIÈRE - 78</a:t>
            </a:r>
            <a:endParaRPr lang="fr-FR" sz="2800" b="1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5003973"/>
            <a:ext cx="10076977" cy="21417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6000" b="1" dirty="0" smtClean="0">
                <a:solidFill>
                  <a:srgbClr val="FFFFFF"/>
                </a:solidFill>
                <a:ea typeface="Arial" pitchFamily="-101" charset="0"/>
                <a:cs typeface="Arial" pitchFamily="-101" charset="0"/>
              </a:rPr>
              <a:t>Programme</a:t>
            </a:r>
            <a:r>
              <a:rPr lang="fr-FR" sz="6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60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/>
            </a:r>
            <a:br>
              <a:rPr lang="fr-FR" sz="60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</a:br>
            <a:r>
              <a:rPr lang="fr-FR" sz="60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« </a:t>
            </a:r>
            <a:r>
              <a:rPr lang="fr-FR" sz="66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Energie santé</a:t>
            </a:r>
            <a:r>
              <a:rPr lang="fr-FR" sz="66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 »</a:t>
            </a:r>
            <a:r>
              <a:rPr lang="fr-FR" sz="66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71285" y="1916625"/>
            <a:ext cx="3428867" cy="2258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9207" tIns="51588" rIns="99207" bIns="51588">
            <a:prstTxWarp prst="textNoShape">
              <a:avLst/>
            </a:prstTxWarp>
            <a:spAutoFit/>
          </a:bodyPr>
          <a:lstStyle/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E</a:t>
            </a:r>
            <a:r>
              <a:rPr lang="fr-FR" sz="36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nergie</a:t>
            </a:r>
          </a:p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</a:t>
            </a:r>
            <a:r>
              <a:rPr lang="fr-FR" sz="36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éplacement</a:t>
            </a:r>
          </a:p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err="1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EN</a:t>
            </a:r>
            <a:r>
              <a:rPr lang="fr-FR" sz="3600" dirty="0" err="1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vironnement</a:t>
            </a:r>
            <a:endParaRPr lang="fr-FR" sz="3600" dirty="0">
              <a:solidFill>
                <a:srgbClr val="00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07429"/>
            <a:ext cx="2380776" cy="180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816176" y="323453"/>
            <a:ext cx="583264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/>
              <a:t>Electrification de CSCOM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 smtClean="0"/>
              <a:t>Eclairage des locaux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 smtClean="0"/>
              <a:t>Ventilation des locaux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 smtClean="0"/>
              <a:t>Équipement de frigo spécifique médicaments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 smtClean="0"/>
              <a:t>Appareil de fabrication de chlore</a:t>
            </a:r>
          </a:p>
          <a:p>
            <a:pPr>
              <a:buFont typeface="Arial" pitchFamily="34" charset="0"/>
              <a:buChar char="•"/>
            </a:pPr>
            <a:r>
              <a:rPr lang="fr-FR" sz="2800" b="1" dirty="0" smtClean="0"/>
              <a:t>Equipement en eau chaude par capteur solaire</a:t>
            </a:r>
          </a:p>
          <a:p>
            <a:pPr algn="ctr">
              <a:buFont typeface="Arial" pitchFamily="34" charset="0"/>
              <a:buChar char="•"/>
            </a:pPr>
            <a:endParaRPr lang="fr-FR" sz="5400" b="1" dirty="0" smtClean="0"/>
          </a:p>
          <a:p>
            <a:pPr algn="ctr"/>
            <a:endParaRPr lang="fr-FR" sz="32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8920856" y="-2980531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19832" y="1434921"/>
            <a:ext cx="907300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Éclairage électrique des postes administratifs ,des salles de soins et de la salle d' accouchement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Stockage des médicaments à l’aide d’ un réfrigérateur photovoltaïque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poste de recharge de communication téléphonique et d'un poste informatique pour la gestion du CESCOM . 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Réalisation d'antiseptiques chlorés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Eau chaude solaire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Maintenance régulière des matériels par un technicien municipal formé par l'installateur malien.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2800" dirty="0" smtClean="0">
              <a:latin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Calendrier global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Du 01.11.2016 au 30.10.2017</a:t>
            </a:r>
            <a:endParaRPr lang="fr-FR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793270" y="239920"/>
            <a:ext cx="64940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CSCOM De </a:t>
            </a:r>
            <a:r>
              <a:rPr kumimoji="0" lang="fr-FR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Diambacourou</a:t>
            </a: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commune de </a:t>
            </a:r>
            <a:r>
              <a:rPr kumimoji="0" lang="fr-FR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Boroundougou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fxdhunfs\Documents\Associations Jacques -\EDEN\Troisième tranche\CSCOM\CSCOM Boroundougou\Dossier final\PHOTOS\SCOM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71688" y="-11079163"/>
            <a:ext cx="3600000" cy="2700000"/>
          </a:xfrm>
          <a:prstGeom prst="rect">
            <a:avLst/>
          </a:prstGeom>
          <a:noFill/>
        </p:spPr>
      </p:pic>
      <p:pic>
        <p:nvPicPr>
          <p:cNvPr id="1027" name="Picture 3" descr="C:\Users\gfxdhunfs\Documents\Associations Jacques -\EDEN\Troisième tranche\CSCOM\CSCOM Boroundougou\Dossier final\PHOTOS\SCO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912" y="1691605"/>
            <a:ext cx="7173883" cy="509190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9872" y="611485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Le CSCOM de BOROUNDOUGOU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168104" y="1475581"/>
            <a:ext cx="6408264" cy="5058518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10080625" cy="7413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4000" b="1" dirty="0" smtClean="0">
                <a:solidFill>
                  <a:srgbClr val="FF0000"/>
                </a:solidFill>
                <a:latin typeface="+mn-lt"/>
              </a:rPr>
              <a:t>P</a:t>
            </a:r>
            <a:r>
              <a:rPr sz="4000" b="1" dirty="0" err="1" smtClean="0">
                <a:solidFill>
                  <a:srgbClr val="FF0000"/>
                </a:solidFill>
                <a:latin typeface="+mn-lt"/>
              </a:rPr>
              <a:t>résentation</a:t>
            </a:r>
            <a:r>
              <a:rPr sz="4000" b="1" dirty="0" smtClean="0">
                <a:solidFill>
                  <a:srgbClr val="FF0000"/>
                </a:solidFill>
                <a:latin typeface="+mn-lt"/>
              </a:rPr>
              <a:t> du projet ECLO</a:t>
            </a:r>
            <a:r>
              <a:rPr lang="fr-FR" sz="4000" b="1" dirty="0" smtClean="0">
                <a:solidFill>
                  <a:srgbClr val="FF0000"/>
                </a:solidFill>
                <a:latin typeface="+mn-lt"/>
              </a:rPr>
              <a:t>…</a:t>
            </a:r>
            <a:endParaRPr lang="fr-FR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9792" y="1475581"/>
            <a:ext cx="27363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Appareil à fabriquer du chlore pour deux usages  :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Nettoyage des locaux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À dose plus chlorée désinfectant</a:t>
            </a:r>
          </a:p>
          <a:p>
            <a:pPr>
              <a:buFont typeface="Arial" pitchFamily="34" charset="0"/>
              <a:buChar char="•"/>
            </a:pPr>
            <a:endParaRPr lang="fr-FR" sz="2400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Electrolyse alimentée par panneau photovoltaïque</a:t>
            </a:r>
          </a:p>
          <a:p>
            <a:pPr>
              <a:buFont typeface="Arial" pitchFamily="34" charset="0"/>
              <a:buChar char="•"/>
            </a:pPr>
            <a:endParaRPr lang="fr-FR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384128" y="467469"/>
            <a:ext cx="6287613" cy="4715941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0" y="5003973"/>
            <a:ext cx="10080625" cy="17572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3200" b="1" dirty="0" smtClean="0">
                <a:solidFill>
                  <a:srgbClr val="FF0000"/>
                </a:solidFill>
                <a:latin typeface="+mn-lt"/>
              </a:rPr>
              <a:t>Le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frigo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spécial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 pour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médicaments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 avec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compartiment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 mobile pour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autonoie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 en </a:t>
            </a:r>
            <a:r>
              <a:rPr sz="3200" b="1" dirty="0" err="1" smtClean="0">
                <a:solidFill>
                  <a:srgbClr val="FF0000"/>
                </a:solidFill>
                <a:latin typeface="+mn-lt"/>
              </a:rPr>
              <a:t>brousse</a:t>
            </a:r>
            <a:endParaRPr lang="fr-FR" sz="3200" b="1" dirty="0">
              <a:solidFill>
                <a:srgbClr val="FF0000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idx="4294967295"/>
          </p:nvPr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-107950"/>
            <a:ext cx="10080625" cy="5454650"/>
          </a:xfrm>
        </p:spPr>
      </p:pic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31800" y="4067869"/>
            <a:ext cx="9072563" cy="830262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r-FR" sz="5400" b="1" spc="250" dirty="0" smtClean="0">
                <a:solidFill>
                  <a:schemeClr val="bg1"/>
                </a:solidFill>
                <a:latin typeface="+mn-lt"/>
              </a:rPr>
              <a:t>L'Équipe</a:t>
            </a:r>
            <a:r>
              <a:rPr lang="fr-FR" sz="5400" b="1" spc="250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5400" b="1" spc="250" dirty="0" smtClean="0">
                <a:solidFill>
                  <a:schemeClr val="bg1"/>
                </a:solidFill>
                <a:latin typeface="+mn-lt"/>
              </a:rPr>
              <a:t>EDEN</a:t>
            </a:r>
            <a:endParaRPr lang="fr-FR" sz="5400" b="1" spc="2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-10153376" y="1547589"/>
            <a:ext cx="9432925" cy="3024336"/>
          </a:xfrm>
        </p:spPr>
        <p:txBody>
          <a:bodyPr numCol="3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 marL="108000" lvl="0" indent="0" algn="just">
              <a:buNone/>
            </a:pPr>
            <a:r>
              <a:rPr lang="fr-FR" sz="2000" b="0" dirty="0"/>
              <a:t>Jacques Maréchal</a:t>
            </a:r>
          </a:p>
          <a:p>
            <a:pPr marL="108000" lvl="0" indent="0" algn="just">
              <a:buNone/>
            </a:pPr>
            <a:r>
              <a:rPr lang="fr-FR" sz="2000" b="0" dirty="0"/>
              <a:t>Annick </a:t>
            </a:r>
            <a:r>
              <a:rPr lang="fr-FR" sz="2000" b="0" dirty="0" smtClean="0"/>
              <a:t>Maréchal  </a:t>
            </a:r>
            <a:r>
              <a:rPr lang="fr-FR" sz="2000" b="0" dirty="0" err="1" smtClean="0"/>
              <a:t>PhilippeChartier</a:t>
            </a:r>
            <a:endParaRPr lang="fr-FR" sz="2000" b="0" dirty="0" smtClean="0"/>
          </a:p>
          <a:p>
            <a:pPr marL="108000" lvl="0" indent="0" algn="just">
              <a:buNone/>
            </a:pPr>
            <a:r>
              <a:rPr lang="fr-FR" sz="2000" dirty="0" smtClean="0"/>
              <a:t>Gérard Poirier</a:t>
            </a:r>
            <a:endParaRPr lang="fr-FR" sz="2000" b="0" dirty="0"/>
          </a:p>
          <a:p>
            <a:pPr marL="108000" lvl="0" indent="0" algn="just">
              <a:buNone/>
            </a:pPr>
            <a:r>
              <a:rPr lang="fr-FR" sz="2000" b="0" dirty="0" smtClean="0"/>
              <a:t>Denis </a:t>
            </a:r>
            <a:r>
              <a:rPr lang="fr-FR" sz="2000" b="0" dirty="0" err="1"/>
              <a:t>Chamonnin</a:t>
            </a:r>
            <a:endParaRPr lang="fr-FR" sz="2000" b="0" dirty="0"/>
          </a:p>
          <a:p>
            <a:pPr marL="108000" indent="0" algn="just">
              <a:buNone/>
            </a:pPr>
            <a:r>
              <a:rPr lang="fr-FR" sz="2000" b="0" dirty="0"/>
              <a:t>Jacques </a:t>
            </a:r>
            <a:r>
              <a:rPr lang="fr-FR" sz="2000" dirty="0" err="1" smtClean="0"/>
              <a:t>Segal</a:t>
            </a:r>
            <a:r>
              <a:rPr lang="fr-FR" sz="2000" dirty="0" smtClean="0"/>
              <a:t>  Michèle Gérard </a:t>
            </a:r>
            <a:r>
              <a:rPr lang="fr-FR" sz="2000" dirty="0" err="1" smtClean="0"/>
              <a:t>GruberTrubuilt</a:t>
            </a:r>
            <a:r>
              <a:rPr lang="fr-FR" sz="2000" dirty="0" smtClean="0"/>
              <a:t> </a:t>
            </a:r>
          </a:p>
          <a:p>
            <a:pPr marL="108000" lvl="0" indent="0" algn="just">
              <a:buNone/>
            </a:pPr>
            <a:r>
              <a:rPr lang="fr-FR" sz="2000" dirty="0" smtClean="0"/>
              <a:t>Sylvie </a:t>
            </a:r>
            <a:r>
              <a:rPr lang="fr-FR" sz="2000" dirty="0" err="1" smtClean="0"/>
              <a:t>Sohier</a:t>
            </a:r>
            <a:r>
              <a:rPr lang="fr-FR" sz="2000" dirty="0" smtClean="0"/>
              <a:t> </a:t>
            </a:r>
            <a:r>
              <a:rPr lang="fr-FR" sz="2000" b="0" dirty="0" smtClean="0"/>
              <a:t>Joël </a:t>
            </a:r>
            <a:r>
              <a:rPr lang="fr-FR" sz="2000" b="0" dirty="0" err="1" smtClean="0"/>
              <a:t>Trubuilt</a:t>
            </a:r>
            <a:r>
              <a:rPr lang="fr-FR" sz="2000" b="0" dirty="0" smtClean="0"/>
              <a:t> </a:t>
            </a:r>
            <a:endParaRPr lang="fr-FR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0742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935856" y="5436021"/>
          <a:ext cx="8064896" cy="1765928"/>
        </p:xfrm>
        <a:graphic>
          <a:graphicData uri="http://schemas.openxmlformats.org/drawingml/2006/table">
            <a:tbl>
              <a:tblPr/>
              <a:tblGrid>
                <a:gridCol w="2548668"/>
                <a:gridCol w="2758114"/>
                <a:gridCol w="2758114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Sylvie Sohier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Michèle Trubuilt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latin typeface="Calibri"/>
                          <a:ea typeface="Calibri"/>
                          <a:cs typeface="Times New Roman"/>
                        </a:rPr>
                        <a:t>Annick Maréchal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Joël Trubuilt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Jacques Maréchal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latin typeface="Calibri"/>
                          <a:ea typeface="Calibri"/>
                          <a:cs typeface="Times New Roman"/>
                        </a:rPr>
                        <a:t>Gérard Poirier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Denis Chamonin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Philippe Chartier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latin typeface="Calibri"/>
                          <a:ea typeface="Calibri"/>
                          <a:cs typeface="Times New Roman"/>
                        </a:rPr>
                        <a:t>Jacques </a:t>
                      </a:r>
                      <a:r>
                        <a:rPr lang="fr-FR" sz="2400" dirty="0" err="1">
                          <a:latin typeface="Calibri"/>
                          <a:ea typeface="Calibri"/>
                          <a:cs typeface="Times New Roman"/>
                        </a:rPr>
                        <a:t>Ségal</a:t>
                      </a:r>
                      <a:endParaRPr lang="fr-FR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Gérard Gruber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latin typeface="Calibri"/>
                          <a:ea typeface="Calibri"/>
                          <a:cs typeface="Times New Roman"/>
                        </a:rPr>
                        <a:t>Jean Luc Millet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latin typeface="Calibri"/>
                          <a:ea typeface="Calibri"/>
                          <a:cs typeface="Times New Roman"/>
                        </a:rPr>
                        <a:t>Michel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9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fxdhunfs\Documents\Associations Jacques -\EDEN\Troisième tranche\CSCOM\CSCOM Boroundougou\Dossier final\PHOTOS\SCOM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040" y="971525"/>
            <a:ext cx="5039783" cy="377983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07864" y="521999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Equipement des locaux en eau chaude solaire par panneau en thermosiphon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503808" y="683493"/>
            <a:ext cx="9072563" cy="57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NOS PARTENAIRES 	 pour les programmes solaires</a:t>
            </a:r>
            <a:endParaRPr lang="fr-FR" sz="4000" b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87249" y="1763613"/>
            <a:ext cx="9649608" cy="579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>
            <a:prstTxWarp prst="textNoShape">
              <a:avLst/>
            </a:prstTxWarp>
          </a:bodyPr>
          <a:lstStyle/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dirty="0">
                <a:ea typeface="Arial" pitchFamily="-101" charset="0"/>
                <a:cs typeface="Arial" pitchFamily="-101" charset="0"/>
              </a:rPr>
              <a:t>Des collectivités territoriales </a:t>
            </a:r>
            <a:r>
              <a:rPr lang="fr-FR" sz="3200" dirty="0" smtClean="0">
                <a:ea typeface="Arial" pitchFamily="-101" charset="0"/>
                <a:cs typeface="Arial" pitchFamily="-101" charset="0"/>
              </a:rPr>
              <a:t>et des institutionnels </a:t>
            </a:r>
            <a:r>
              <a:rPr lang="fr-FR" sz="3200" dirty="0">
                <a:ea typeface="Arial" pitchFamily="-101" charset="0"/>
                <a:cs typeface="Arial" pitchFamily="-101" charset="0"/>
              </a:rPr>
              <a:t>maliens :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La Commune </a:t>
            </a:r>
            <a:r>
              <a:rPr lang="fr-FR" sz="32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de </a:t>
            </a: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KONNA	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Le CERCLE de MOPTI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I Agence </a:t>
            </a:r>
            <a:r>
              <a:rPr lang="fr-FR" sz="32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Malienne </a:t>
            </a: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AMADER</a:t>
            </a:r>
            <a:endParaRPr lang="fr-FR" sz="3200" b="1" dirty="0" smtClean="0">
              <a:ea typeface="Arial" pitchFamily="-101" charset="0"/>
              <a:cs typeface="Arial" pitchFamily="-101" charset="0"/>
            </a:endParaRPr>
          </a:p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dirty="0" smtClean="0">
                <a:ea typeface="Arial" pitchFamily="-101" charset="0"/>
                <a:cs typeface="Arial" pitchFamily="-101" charset="0"/>
              </a:rPr>
              <a:t>Des </a:t>
            </a:r>
            <a:r>
              <a:rPr lang="fr-FR" sz="3200" dirty="0">
                <a:ea typeface="Arial" pitchFamily="-101" charset="0"/>
                <a:cs typeface="Arial" pitchFamily="-101" charset="0"/>
              </a:rPr>
              <a:t>collectivités territoriales </a:t>
            </a:r>
            <a:r>
              <a:rPr lang="fr-FR" sz="3200" dirty="0" smtClean="0">
                <a:ea typeface="Arial" pitchFamily="-101" charset="0"/>
                <a:cs typeface="Arial" pitchFamily="-101" charset="0"/>
              </a:rPr>
              <a:t>et des</a:t>
            </a:r>
          </a:p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dirty="0" smtClean="0">
                <a:ea typeface="Arial" pitchFamily="-101" charset="0"/>
                <a:cs typeface="Arial" pitchFamily="-101" charset="0"/>
              </a:rPr>
              <a:t>institutionnels français :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La C.A. de Saint-Quentin-en-Yvelines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Le Conseil </a:t>
            </a:r>
            <a:r>
              <a:rPr lang="fr-FR" sz="32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Général des </a:t>
            </a: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Yvelines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2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L’ ADEME (Agence de l’Environnement et de la Maîtrise de l’Énergie)</a:t>
            </a:r>
            <a:endParaRPr lang="fr-FR" sz="3200" i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799953" y="406857"/>
            <a:ext cx="7128792" cy="57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NOS PARTENAIRES 	2/2</a:t>
            </a:r>
            <a:endParaRPr lang="fr-FR" sz="4000" b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1553" y="1763613"/>
            <a:ext cx="9649072" cy="5328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>
            <a:prstTxWarp prst="textNoShape">
              <a:avLst/>
            </a:prstTxWarp>
          </a:bodyPr>
          <a:lstStyle/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dirty="0" smtClean="0">
                <a:ea typeface="Arial" pitchFamily="-101" charset="0"/>
                <a:cs typeface="Arial" pitchFamily="-101" charset="0"/>
              </a:rPr>
              <a:t>Une </a:t>
            </a:r>
            <a:r>
              <a:rPr lang="fr-FR" sz="3600" dirty="0">
                <a:ea typeface="Arial" pitchFamily="-101" charset="0"/>
                <a:cs typeface="Arial" pitchFamily="-101" charset="0"/>
              </a:rPr>
              <a:t>entreprise française du secteur privé :</a:t>
            </a:r>
          </a:p>
          <a:p>
            <a:pPr marL="573250" indent="-571500">
              <a:buClr>
                <a:srgbClr val="FF0000"/>
              </a:buClr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PHOTALIA – Orléans</a:t>
            </a:r>
            <a:endParaRPr lang="fr-FR" sz="3600" i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dirty="0" smtClean="0">
                <a:ea typeface="Arial" pitchFamily="-101" charset="0"/>
                <a:cs typeface="Arial" pitchFamily="-101" charset="0"/>
              </a:rPr>
              <a:t>Des </a:t>
            </a:r>
            <a:r>
              <a:rPr lang="fr-FR" sz="3600" dirty="0">
                <a:ea typeface="Arial" pitchFamily="-101" charset="0"/>
                <a:cs typeface="Arial" pitchFamily="-101" charset="0"/>
              </a:rPr>
              <a:t>Syndicats</a:t>
            </a:r>
            <a:r>
              <a:rPr lang="fr-FR" sz="3600" dirty="0" smtClean="0">
                <a:ea typeface="Arial" pitchFamily="-101" charset="0"/>
                <a:cs typeface="Arial" pitchFamily="-101" charset="0"/>
              </a:rPr>
              <a:t> d’électrification départementaux :</a:t>
            </a:r>
          </a:p>
          <a:p>
            <a:pPr marL="573250" indent="-571500"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Île-de-France</a:t>
            </a:r>
          </a:p>
          <a:p>
            <a:pPr marL="573250" indent="-571500"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Verdon</a:t>
            </a:r>
          </a:p>
          <a:p>
            <a:pPr marL="573250" indent="-571500"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Indre-et-Loire</a:t>
            </a:r>
          </a:p>
          <a:p>
            <a:pPr marL="573250" indent="-571500"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Saône et Loire</a:t>
            </a:r>
          </a:p>
          <a:p>
            <a:pPr marL="377979" indent="-376229"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dirty="0" smtClean="0">
                <a:ea typeface="Arial" pitchFamily="-101" charset="0"/>
                <a:cs typeface="Arial" pitchFamily="-101" charset="0"/>
              </a:rPr>
              <a:t>O.N.G. :</a:t>
            </a:r>
          </a:p>
          <a:p>
            <a:pPr marL="573250" indent="-571500">
              <a:buFont typeface="Wingdings" pitchFamily="2" charset="2"/>
              <a:buChar char="ü"/>
              <a:tabLst>
                <a:tab pos="1006194" algn="l"/>
                <a:tab pos="2014137" algn="l"/>
                <a:tab pos="3022080" algn="l"/>
                <a:tab pos="4030023" algn="l"/>
                <a:tab pos="5037966" algn="l"/>
                <a:tab pos="6045909" algn="l"/>
                <a:tab pos="7053852" algn="l"/>
                <a:tab pos="8061796" algn="l"/>
                <a:tab pos="9069739" algn="l"/>
                <a:tab pos="10077682" algn="l"/>
                <a:tab pos="11085625" algn="l"/>
              </a:tabLst>
            </a:pPr>
            <a:r>
              <a:rPr lang="fr-FR" sz="36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ACTION MOPTI </a:t>
            </a:r>
            <a:r>
              <a:rPr lang="fr-FR" sz="2800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– ONG franco-malienne</a:t>
            </a:r>
            <a:endParaRPr lang="fr-FR" sz="2800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" y="116905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1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28649" y="5193437"/>
            <a:ext cx="9248327" cy="1952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5400" b="1" dirty="0" smtClean="0">
                <a:solidFill>
                  <a:srgbClr val="FFFFFF"/>
                </a:solidFill>
                <a:ea typeface="Arial" pitchFamily="-101" charset="0"/>
                <a:cs typeface="Arial" pitchFamily="-101" charset="0"/>
              </a:rPr>
              <a:t>Programme</a:t>
            </a:r>
            <a:r>
              <a:rPr lang="fr-FR" sz="54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</a:t>
            </a:r>
            <a:r>
              <a:rPr lang="fr-FR" sz="35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  <a:t/>
            </a:r>
            <a:br>
              <a:rPr lang="fr-FR" sz="3500" b="1" dirty="0">
                <a:solidFill>
                  <a:srgbClr val="008000"/>
                </a:solidFill>
                <a:ea typeface="Arial" pitchFamily="-101" charset="0"/>
                <a:cs typeface="Arial" pitchFamily="-101" charset="0"/>
              </a:rPr>
            </a:br>
            <a:r>
              <a:rPr lang="fr-FR" sz="60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« La lumière</a:t>
            </a:r>
            <a:r>
              <a:rPr lang="fr-FR" sz="60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à </a:t>
            </a:r>
            <a:r>
              <a:rPr lang="fr-FR" sz="60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Konna »</a:t>
            </a:r>
            <a:r>
              <a:rPr lang="fr-FR" sz="6000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71285" y="1916625"/>
            <a:ext cx="3428867" cy="2258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9207" tIns="51588" rIns="99207" bIns="51588">
            <a:prstTxWarp prst="textNoShape">
              <a:avLst/>
            </a:prstTxWarp>
            <a:spAutoFit/>
          </a:bodyPr>
          <a:lstStyle/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E</a:t>
            </a:r>
            <a:r>
              <a:rPr lang="fr-FR" sz="36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nergie</a:t>
            </a:r>
          </a:p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D</a:t>
            </a:r>
            <a:r>
              <a:rPr lang="fr-FR" sz="3600" dirty="0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éplacement</a:t>
            </a:r>
          </a:p>
          <a:p>
            <a:pPr>
              <a:spcBef>
                <a:spcPts val="1240"/>
              </a:spcBef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000" b="1" dirty="0" err="1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EN</a:t>
            </a:r>
            <a:r>
              <a:rPr lang="fr-FR" sz="3600" dirty="0" err="1">
                <a:solidFill>
                  <a:srgbClr val="000000"/>
                </a:solidFill>
                <a:ea typeface="Arial" pitchFamily="-101" charset="0"/>
                <a:cs typeface="Arial" pitchFamily="-101" charset="0"/>
              </a:rPr>
              <a:t>vironnement</a:t>
            </a:r>
            <a:endParaRPr lang="fr-FR" sz="3600" dirty="0">
              <a:solidFill>
                <a:srgbClr val="00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07429"/>
            <a:ext cx="2380776" cy="180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384128" y="755501"/>
            <a:ext cx="6408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Eclairage de maison individuelle</a:t>
            </a:r>
          </a:p>
          <a:p>
            <a:r>
              <a:rPr lang="fr-FR" sz="4800" dirty="0" smtClean="0"/>
              <a:t>avec kit photovoltaïque</a:t>
            </a:r>
            <a:endParaRPr lang="fr-FR" sz="4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43768" y="179437"/>
            <a:ext cx="7272808" cy="963917"/>
          </a:xfrm>
        </p:spPr>
        <p:txBody>
          <a:bodyPr/>
          <a:lstStyle/>
          <a:p>
            <a:pPr>
              <a:buNone/>
            </a:pPr>
            <a:r>
              <a:rPr lang="de-DE" sz="4000" b="1" dirty="0" smtClean="0">
                <a:solidFill>
                  <a:srgbClr val="FF0000"/>
                </a:solidFill>
                <a:latin typeface="+mn-lt"/>
              </a:rPr>
              <a:t>LA COMMUNE DE KONNA </a:t>
            </a:r>
            <a:br>
              <a:rPr lang="de-DE" sz="4000" b="1" dirty="0" smtClean="0">
                <a:solidFill>
                  <a:srgbClr val="FF0000"/>
                </a:solidFill>
                <a:latin typeface="+mn-lt"/>
              </a:rPr>
            </a:br>
            <a:r>
              <a:rPr lang="de-DE" sz="2800" i="1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de-DE" sz="2800" i="1" dirty="0" err="1" smtClean="0">
                <a:solidFill>
                  <a:srgbClr val="FF0000"/>
                </a:solidFill>
                <a:latin typeface="+mn-lt"/>
              </a:rPr>
              <a:t>premièr</a:t>
            </a:r>
            <a:r>
              <a:rPr lang="de-DE" sz="280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de-DE" sz="2800" i="1" dirty="0" err="1" smtClean="0">
                <a:solidFill>
                  <a:srgbClr val="FF0000"/>
                </a:solidFill>
                <a:latin typeface="+mn-lt"/>
              </a:rPr>
              <a:t>programme</a:t>
            </a:r>
            <a:r>
              <a:rPr lang="de-DE" sz="2800" i="1" dirty="0" smtClean="0">
                <a:solidFill>
                  <a:srgbClr val="FF0000"/>
                </a:solidFill>
                <a:latin typeface="+mn-lt"/>
              </a:rPr>
              <a:t> EDEN)</a:t>
            </a:r>
            <a:endParaRPr lang="de-DE" sz="2800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Inhaltsplatzhalter 8" descr="Mali_carte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7469" y="1475581"/>
            <a:ext cx="5825246" cy="5897938"/>
          </a:xfrm>
        </p:spPr>
      </p:pic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5544368" y="1259557"/>
            <a:ext cx="4248225" cy="58674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de-DE" sz="3600" b="0" dirty="0" smtClean="0">
                <a:latin typeface="+mn-lt"/>
              </a:rPr>
              <a:t>55 km                         au Nord de MOPTI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endParaRPr lang="de-DE" sz="3600" b="0" dirty="0" smtClean="0">
              <a:latin typeface="+mn-l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de-DE" sz="3600" b="0" dirty="0" smtClean="0">
                <a:latin typeface="+mn-lt"/>
              </a:rPr>
              <a:t>28 </a:t>
            </a:r>
            <a:r>
              <a:rPr lang="de-DE" sz="3600" b="0" dirty="0" err="1" smtClean="0">
                <a:latin typeface="+mn-lt"/>
              </a:rPr>
              <a:t>villages</a:t>
            </a:r>
            <a:endParaRPr lang="de-DE" sz="3600" b="0" dirty="0" smtClean="0">
              <a:latin typeface="+mn-l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endParaRPr lang="de-DE" sz="3600" b="0" dirty="0" smtClean="0">
              <a:latin typeface="+mn-lt"/>
            </a:endParaRPr>
          </a:p>
          <a:p>
            <a:pPr algn="ctr">
              <a:spcAft>
                <a:spcPts val="0"/>
              </a:spcAft>
              <a:buNone/>
            </a:pPr>
            <a:r>
              <a:rPr lang="de-DE" sz="3600" b="0" dirty="0" smtClean="0">
                <a:latin typeface="+mn-lt"/>
              </a:rPr>
              <a:t>29 857 </a:t>
            </a:r>
            <a:r>
              <a:rPr lang="de-DE" sz="3600" b="0" dirty="0" err="1" smtClean="0">
                <a:latin typeface="+mn-lt"/>
              </a:rPr>
              <a:t>habitants</a:t>
            </a:r>
            <a:r>
              <a:rPr lang="de-DE" sz="3600" b="0" dirty="0">
                <a:latin typeface="+mn-lt"/>
              </a:rPr>
              <a:t> </a:t>
            </a:r>
            <a:r>
              <a:rPr lang="de-DE" sz="3600" b="0" dirty="0" smtClean="0">
                <a:latin typeface="+mn-lt"/>
              </a:rPr>
              <a:t> </a:t>
            </a:r>
            <a:r>
              <a:rPr lang="de-DE" sz="2000" b="0" dirty="0" smtClean="0"/>
              <a:t>(</a:t>
            </a:r>
            <a:r>
              <a:rPr lang="de-DE" sz="2000" b="0" dirty="0" err="1" smtClean="0"/>
              <a:t>source</a:t>
            </a:r>
            <a:r>
              <a:rPr lang="de-DE" sz="2000" b="0" dirty="0" smtClean="0"/>
              <a:t> : Mairie)</a:t>
            </a:r>
            <a:endParaRPr lang="de-DE" sz="2000" b="0" dirty="0"/>
          </a:p>
        </p:txBody>
      </p:sp>
      <p:sp>
        <p:nvSpPr>
          <p:cNvPr id="7" name="Inhaltsplatzhalter 7"/>
          <p:cNvSpPr txBox="1">
            <a:spLocks/>
          </p:cNvSpPr>
          <p:nvPr/>
        </p:nvSpPr>
        <p:spPr>
          <a:xfrm>
            <a:off x="1961079" y="4962683"/>
            <a:ext cx="1044116" cy="28803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>
              <a:buFont typeface="StarSymbol"/>
              <a:buNone/>
            </a:pPr>
            <a:r>
              <a:rPr lang="de-DE" sz="1800" b="1" dirty="0" smtClean="0">
                <a:solidFill>
                  <a:srgbClr val="FF0000"/>
                </a:solidFill>
              </a:rPr>
              <a:t>KONNA</a:t>
            </a:r>
            <a:endParaRPr lang="de-DE" sz="2000" i="1" dirty="0">
              <a:solidFill>
                <a:srgbClr val="FF0000"/>
              </a:solidFill>
            </a:endParaRPr>
          </a:p>
        </p:txBody>
      </p:sp>
      <p:sp>
        <p:nvSpPr>
          <p:cNvPr id="11" name="Inhaltsplatzhalter 7"/>
          <p:cNvSpPr txBox="1">
            <a:spLocks/>
          </p:cNvSpPr>
          <p:nvPr/>
        </p:nvSpPr>
        <p:spPr>
          <a:xfrm>
            <a:off x="2816174" y="4746660"/>
            <a:ext cx="378042" cy="4320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2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defRPr>
            </a:lvl9pPr>
          </a:lstStyle>
          <a:p>
            <a:pPr>
              <a:buFont typeface="StarSymbol"/>
              <a:buNone/>
            </a:pPr>
            <a:r>
              <a:rPr lang="de-DE" sz="4400" i="1" dirty="0" smtClean="0">
                <a:solidFill>
                  <a:srgbClr val="FF0000"/>
                </a:solidFill>
              </a:rPr>
              <a:t>•</a:t>
            </a:r>
            <a:endParaRPr lang="de-DE" sz="4400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00">
        <p:fade/>
      </p:transition>
    </mc:Choice>
    <mc:Fallback xmlns=""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 bldLvl="2" advAuto="5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91953" y="467469"/>
            <a:ext cx="9577063" cy="1388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4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Rôles de</a:t>
            </a:r>
            <a:r>
              <a:rPr lang="fr-FR" sz="44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EDEN </a:t>
            </a:r>
          </a:p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4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pour « </a:t>
            </a:r>
            <a:r>
              <a:rPr lang="fr-FR" sz="44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La </a:t>
            </a:r>
            <a:r>
              <a:rPr lang="fr-FR" sz="44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</a:t>
            </a:r>
            <a:r>
              <a:rPr lang="fr-FR" sz="44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umière à Konna » 1/2</a:t>
            </a:r>
            <a:endParaRPr lang="fr-FR" sz="4400" b="1" i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23526" y="2483693"/>
            <a:ext cx="9072563" cy="42987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>
            <a:prstTxWarp prst="textNoShape">
              <a:avLst/>
            </a:prstTxWarp>
          </a:bodyPr>
          <a:lstStyle/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12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 smtClean="0">
                <a:ea typeface="Arial" pitchFamily="-101" charset="0"/>
                <a:cs typeface="Arial" pitchFamily="-101" charset="0"/>
              </a:rPr>
              <a:t>Étude de faisabilité</a:t>
            </a:r>
            <a:endParaRPr lang="fr-FR" sz="4000" dirty="0">
              <a:ea typeface="Arial" pitchFamily="-101" charset="0"/>
              <a:cs typeface="Arial" pitchFamily="-101" charset="0"/>
            </a:endParaRPr>
          </a:p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12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 smtClean="0">
                <a:ea typeface="Arial" pitchFamily="-101" charset="0"/>
                <a:cs typeface="Arial" pitchFamily="-101" charset="0"/>
              </a:rPr>
              <a:t>Recherche </a:t>
            </a:r>
            <a:r>
              <a:rPr lang="fr-FR" sz="4000" dirty="0">
                <a:ea typeface="Arial" pitchFamily="-101" charset="0"/>
                <a:cs typeface="Arial" pitchFamily="-101" charset="0"/>
              </a:rPr>
              <a:t>des partenaires techniques, juridiques et financiers </a:t>
            </a:r>
            <a:endParaRPr lang="fr-FR" sz="4000" dirty="0" smtClean="0">
              <a:ea typeface="Arial" pitchFamily="-101" charset="0"/>
              <a:cs typeface="Arial" pitchFamily="-101" charset="0"/>
            </a:endParaRPr>
          </a:p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12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 smtClean="0">
                <a:ea typeface="Arial" pitchFamily="-101" charset="0"/>
                <a:cs typeface="Arial" pitchFamily="-101" charset="0"/>
              </a:rPr>
              <a:t>Conception </a:t>
            </a:r>
            <a:r>
              <a:rPr lang="fr-FR" sz="4000" dirty="0">
                <a:ea typeface="Arial" pitchFamily="-101" charset="0"/>
                <a:cs typeface="Arial" pitchFamily="-101" charset="0"/>
              </a:rPr>
              <a:t>technique des installations</a:t>
            </a:r>
          </a:p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12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>
                <a:ea typeface="Arial" pitchFamily="-101" charset="0"/>
                <a:cs typeface="Arial" pitchFamily="-101" charset="0"/>
              </a:rPr>
              <a:t>Coordination avec notre partenaire </a:t>
            </a:r>
            <a:r>
              <a:rPr lang="fr-FR" sz="4000" dirty="0" smtClean="0">
                <a:ea typeface="Arial" pitchFamily="-101" charset="0"/>
                <a:cs typeface="Arial" pitchFamily="-101" charset="0"/>
              </a:rPr>
              <a:t>Action Mopti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accel="21000" decel="79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accel="21000" decel="79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75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75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2" presetClass="entr" presetSubtype="2" accel="21000" decel="79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75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75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2" accel="21000" decel="79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75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75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2623" y="2483693"/>
            <a:ext cx="95822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>
                <a:ea typeface="Arial" pitchFamily="-101" charset="0"/>
                <a:cs typeface="Arial" pitchFamily="-101" charset="0"/>
              </a:rPr>
              <a:t>Formation de formateurs et enseignants pour </a:t>
            </a:r>
            <a:r>
              <a:rPr lang="fr-FR" sz="4000" b="1" i="1" dirty="0">
                <a:ea typeface="Arial" pitchFamily="-101" charset="0"/>
                <a:cs typeface="Arial" pitchFamily="-101" charset="0"/>
              </a:rPr>
              <a:t>l’éducation à l’énergie en milieu scolaire</a:t>
            </a:r>
          </a:p>
          <a:p>
            <a:pPr marL="571500" indent="-571500">
              <a:spcAft>
                <a:spcPts val="1200"/>
              </a:spcAft>
              <a:buClr>
                <a:srgbClr val="FF0000"/>
              </a:buClr>
              <a:buSzPct val="120000"/>
              <a:buFont typeface="Wingdings" pitchFamily="2" charset="2"/>
              <a:buChar char="ü"/>
              <a:tabLst>
                <a:tab pos="1004443" algn="l"/>
                <a:tab pos="2012386" algn="l"/>
                <a:tab pos="3020330" algn="l"/>
                <a:tab pos="4028273" algn="l"/>
                <a:tab pos="5036216" algn="l"/>
                <a:tab pos="6044159" algn="l"/>
                <a:tab pos="7052102" algn="l"/>
                <a:tab pos="8060045" algn="l"/>
                <a:tab pos="9067988" algn="l"/>
                <a:tab pos="10075931" algn="l"/>
                <a:tab pos="11083875" algn="l"/>
              </a:tabLst>
            </a:pPr>
            <a:r>
              <a:rPr lang="fr-FR" sz="4000" dirty="0">
                <a:ea typeface="Arial" pitchFamily="-101" charset="0"/>
                <a:cs typeface="Arial" pitchFamily="-101" charset="0"/>
              </a:rPr>
              <a:t>Formation des techniciens de maintenance et des familles </a:t>
            </a:r>
            <a:r>
              <a:rPr lang="fr-FR" sz="4000" dirty="0" smtClean="0">
                <a:ea typeface="Arial" pitchFamily="-101" charset="0"/>
                <a:cs typeface="Arial" pitchFamily="-101" charset="0"/>
              </a:rPr>
              <a:t>utilisatrices</a:t>
            </a:r>
            <a:endParaRPr lang="fr-FR" sz="4000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87784" y="467469"/>
            <a:ext cx="9577063" cy="1388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00794" tIns="50397" rIns="100794" bIns="50397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400" b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Rôles de</a:t>
            </a:r>
            <a:r>
              <a:rPr lang="fr-FR" sz="44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 EDEN </a:t>
            </a:r>
          </a:p>
          <a:p>
            <a:pPr algn="ctr"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fr-FR" sz="4400" b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pour </a:t>
            </a:r>
            <a:r>
              <a:rPr lang="fr-FR" sz="44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« La </a:t>
            </a:r>
            <a:r>
              <a:rPr lang="fr-FR" sz="4400" b="1" i="1" dirty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l</a:t>
            </a:r>
            <a:r>
              <a:rPr lang="fr-FR" sz="4400" b="1" i="1" dirty="0" smtClean="0">
                <a:solidFill>
                  <a:srgbClr val="FF0000"/>
                </a:solidFill>
                <a:ea typeface="Arial" pitchFamily="-101" charset="0"/>
                <a:cs typeface="Arial" pitchFamily="-101" charset="0"/>
              </a:rPr>
              <a:t>umière à Konna » 2/2</a:t>
            </a:r>
            <a:endParaRPr lang="fr-FR" sz="4400" b="1" i="1" dirty="0">
              <a:solidFill>
                <a:srgbClr val="FF0000"/>
              </a:solidFill>
              <a:ea typeface="Arial" pitchFamily="-101" charset="0"/>
              <a:cs typeface="Arial" pitchFamily="-101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2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969" y="611485"/>
            <a:ext cx="972108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Le Programme « </a:t>
            </a:r>
            <a:r>
              <a:rPr lang="fr-FR" sz="4000" b="1" i="1" dirty="0" smtClean="0">
                <a:solidFill>
                  <a:srgbClr val="FF0000"/>
                </a:solidFill>
              </a:rPr>
              <a:t>La lumière à </a:t>
            </a:r>
            <a:r>
              <a:rPr lang="fr-FR" sz="4000" b="1" i="1" dirty="0">
                <a:solidFill>
                  <a:srgbClr val="FF0000"/>
                </a:solidFill>
              </a:rPr>
              <a:t>K</a:t>
            </a:r>
            <a:r>
              <a:rPr lang="fr-FR" sz="4000" b="1" i="1" dirty="0" smtClean="0">
                <a:solidFill>
                  <a:srgbClr val="FF0000"/>
                </a:solidFill>
              </a:rPr>
              <a:t>onna</a:t>
            </a:r>
            <a:r>
              <a:rPr lang="fr-FR" sz="4000" b="1" dirty="0" smtClean="0">
                <a:solidFill>
                  <a:srgbClr val="FF0000"/>
                </a:solidFill>
              </a:rPr>
              <a:t> »</a:t>
            </a:r>
          </a:p>
          <a:p>
            <a:pPr algn="ctr"/>
            <a:endParaRPr lang="fr-FR" sz="4000" b="1" dirty="0" smtClean="0">
              <a:solidFill>
                <a:srgbClr val="FF0000"/>
              </a:solidFill>
            </a:endParaRPr>
          </a:p>
          <a:p>
            <a:pPr marL="571500" indent="-571500">
              <a:spcBef>
                <a:spcPts val="6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b="1" dirty="0" smtClean="0"/>
              <a:t>100 kits solaires</a:t>
            </a:r>
            <a:endParaRPr lang="fr-FR" sz="4000" b="1" dirty="0"/>
          </a:p>
          <a:p>
            <a:pPr algn="ctr">
              <a:spcBef>
                <a:spcPts val="600"/>
              </a:spcBef>
              <a:buClr>
                <a:srgbClr val="FF0000"/>
              </a:buClr>
              <a:buSzPct val="120000"/>
            </a:pPr>
            <a:r>
              <a:rPr lang="fr-FR" sz="4000" dirty="0" smtClean="0"/>
              <a:t>(soit </a:t>
            </a:r>
            <a:r>
              <a:rPr lang="fr-FR" sz="4000" b="1" dirty="0" smtClean="0"/>
              <a:t>100 </a:t>
            </a:r>
            <a:r>
              <a:rPr lang="fr-FR" sz="4000" b="1" dirty="0"/>
              <a:t>familles</a:t>
            </a:r>
            <a:r>
              <a:rPr lang="fr-FR" sz="4000" dirty="0" smtClean="0"/>
              <a:t> équipées d’un éclairage </a:t>
            </a:r>
            <a:r>
              <a:rPr lang="fr-FR" sz="4000" dirty="0"/>
              <a:t>et </a:t>
            </a:r>
            <a:r>
              <a:rPr lang="fr-FR" sz="4000" dirty="0" smtClean="0"/>
              <a:t>d’une </a:t>
            </a:r>
            <a:r>
              <a:rPr lang="fr-FR" sz="4000" dirty="0"/>
              <a:t>prise </a:t>
            </a:r>
            <a:r>
              <a:rPr lang="fr-FR" sz="4000" dirty="0" smtClean="0"/>
              <a:t>électrique)</a:t>
            </a:r>
            <a:endParaRPr lang="fr-FR" sz="4000" dirty="0"/>
          </a:p>
          <a:p>
            <a:pPr marL="571500" indent="-571500">
              <a:spcBef>
                <a:spcPts val="6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b="1" dirty="0" smtClean="0"/>
              <a:t>Équipement </a:t>
            </a:r>
            <a:r>
              <a:rPr lang="fr-FR" sz="4000" b="1" dirty="0"/>
              <a:t>de la Mairie </a:t>
            </a:r>
            <a:r>
              <a:rPr lang="fr-FR" sz="4000" dirty="0"/>
              <a:t>(éclairage et ordinateurs</a:t>
            </a:r>
            <a:r>
              <a:rPr lang="fr-FR" sz="4000" dirty="0" smtClean="0"/>
              <a:t>)</a:t>
            </a:r>
          </a:p>
          <a:p>
            <a:pPr marL="571500" indent="-571500">
              <a:spcBef>
                <a:spcPts val="6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b="1" dirty="0" smtClean="0"/>
              <a:t>Eclairage d’une école</a:t>
            </a:r>
          </a:p>
          <a:p>
            <a:pPr marL="571500" indent="-571500">
              <a:spcBef>
                <a:spcPts val="6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fr-FR" sz="4000" b="1" dirty="0" smtClean="0"/>
              <a:t>Borne de recharge pour portables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2018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9" descr="panneau kit sur to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984" y="1311847"/>
            <a:ext cx="5832648" cy="43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-36005" y="80705"/>
            <a:ext cx="1008062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dirty="0" smtClean="0">
                <a:solidFill>
                  <a:prstClr val="black"/>
                </a:solidFill>
              </a:rPr>
              <a:t>La </a:t>
            </a:r>
            <a:r>
              <a:rPr lang="fr-FR" sz="4000" dirty="0">
                <a:solidFill>
                  <a:prstClr val="black"/>
                </a:solidFill>
              </a:rPr>
              <a:t>lumière est fournie </a:t>
            </a:r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r>
              <a:rPr lang="fr-FR" sz="4000" dirty="0" smtClean="0">
                <a:solidFill>
                  <a:prstClr val="black"/>
                </a:solidFill>
              </a:rPr>
              <a:t>aux habitants</a:t>
            </a:r>
            <a:endParaRPr lang="fr-FR" sz="4000" dirty="0">
              <a:solidFill>
                <a:prstClr val="black"/>
              </a:solidFill>
            </a:endParaRPr>
          </a:p>
          <a:p>
            <a:pPr lvl="0" algn="ctr"/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endParaRPr lang="fr-FR" sz="4000" dirty="0">
              <a:solidFill>
                <a:prstClr val="black"/>
              </a:solidFill>
            </a:endParaRPr>
          </a:p>
          <a:p>
            <a:pPr lvl="0" algn="ctr"/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endParaRPr lang="fr-FR" sz="4000" dirty="0">
              <a:solidFill>
                <a:prstClr val="black"/>
              </a:solidFill>
            </a:endParaRPr>
          </a:p>
          <a:p>
            <a:pPr lvl="0" algn="ctr"/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endParaRPr lang="fr-FR" sz="4000" dirty="0">
              <a:solidFill>
                <a:prstClr val="black"/>
              </a:solidFill>
            </a:endParaRPr>
          </a:p>
          <a:p>
            <a:pPr lvl="0" algn="ctr"/>
            <a:endParaRPr lang="fr-FR" sz="4000" dirty="0" smtClean="0">
              <a:solidFill>
                <a:prstClr val="black"/>
              </a:solidFill>
            </a:endParaRPr>
          </a:p>
          <a:p>
            <a:pPr lvl="0" algn="ctr"/>
            <a:r>
              <a:rPr lang="fr-FR" sz="4000" dirty="0" smtClean="0">
                <a:solidFill>
                  <a:prstClr val="black"/>
                </a:solidFill>
              </a:rPr>
              <a:t>par des </a:t>
            </a:r>
            <a:r>
              <a:rPr lang="fr-FR" sz="4000" dirty="0" smtClean="0">
                <a:solidFill>
                  <a:srgbClr val="FF0000"/>
                </a:solidFill>
              </a:rPr>
              <a:t>kits</a:t>
            </a:r>
            <a:r>
              <a:rPr lang="fr-FR" sz="4000" dirty="0" smtClean="0">
                <a:solidFill>
                  <a:prstClr val="black"/>
                </a:solidFill>
              </a:rPr>
              <a:t> </a:t>
            </a:r>
            <a:r>
              <a:rPr lang="fr-FR" sz="4000" dirty="0" smtClean="0">
                <a:solidFill>
                  <a:srgbClr val="FF0000"/>
                </a:solidFill>
              </a:rPr>
              <a:t>photovoltaïques</a:t>
            </a:r>
            <a:r>
              <a:rPr lang="fr-FR" sz="4000" dirty="0" smtClean="0">
                <a:solidFill>
                  <a:prstClr val="black"/>
                </a:solidFill>
              </a:rPr>
              <a:t> de 30w ou plus</a:t>
            </a:r>
          </a:p>
          <a:p>
            <a:pPr lvl="0" algn="ctr"/>
            <a:r>
              <a:rPr lang="fr-FR" sz="4000" spc="-100" dirty="0" smtClean="0">
                <a:solidFill>
                  <a:prstClr val="black"/>
                </a:solidFill>
              </a:rPr>
              <a:t>qui alimentent </a:t>
            </a:r>
            <a:r>
              <a:rPr lang="fr-FR" sz="4000" spc="-100" dirty="0">
                <a:solidFill>
                  <a:srgbClr val="FF0000"/>
                </a:solidFill>
              </a:rPr>
              <a:t>2</a:t>
            </a:r>
            <a:r>
              <a:rPr lang="fr-FR" sz="4000" spc="-100" dirty="0" smtClean="0">
                <a:solidFill>
                  <a:srgbClr val="FF0000"/>
                </a:solidFill>
              </a:rPr>
              <a:t> </a:t>
            </a:r>
            <a:r>
              <a:rPr lang="fr-FR" sz="4000" spc="-100" dirty="0">
                <a:solidFill>
                  <a:srgbClr val="FF0000"/>
                </a:solidFill>
              </a:rPr>
              <a:t>lampes et 1</a:t>
            </a:r>
            <a:r>
              <a:rPr lang="fr-FR" sz="4000" spc="-100" dirty="0" smtClean="0">
                <a:solidFill>
                  <a:srgbClr val="FF0000"/>
                </a:solidFill>
              </a:rPr>
              <a:t> prise par maison</a:t>
            </a:r>
            <a:endParaRPr lang="fr-FR" sz="4000" i="1" spc="-1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59719"/>
            <a:ext cx="151612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8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4|2|1.7|1.9|1.8|1.9|1.8|1.8|1.8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1.7"/>
</p:tagLst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562</Words>
  <Application>Microsoft Office PowerPoint</Application>
  <PresentationFormat>Personnalisé</PresentationFormat>
  <Paragraphs>167</Paragraphs>
  <Slides>32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Standard</vt:lpstr>
      <vt:lpstr>Présentation PowerPoint</vt:lpstr>
      <vt:lpstr>OBJET d' EDEN</vt:lpstr>
      <vt:lpstr>L'Équipe EDEN</vt:lpstr>
      <vt:lpstr>Présentation PowerPoint</vt:lpstr>
      <vt:lpstr>LA COMMUNE DE KONNA  (premièr programme EDEN)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REDEVANCE  ET MAINTENANCE</vt:lpstr>
      <vt:lpstr>Présentation PowerPoint</vt:lpstr>
      <vt:lpstr>Le village de DAGAKONNA</vt:lpstr>
      <vt:lpstr>UN PANNEAU SOLAIRE</vt:lpstr>
      <vt:lpstr>Présentation PowerPoint</vt:lpstr>
      <vt:lpstr>Accueil par le maire de Konna</vt:lpstr>
      <vt:lpstr>Un panneau solaire installé sur un toit</vt:lpstr>
      <vt:lpstr>Bloc batterie protégé dans une maison</vt:lpstr>
      <vt:lpstr>Présentation PowerPoint</vt:lpstr>
      <vt:lpstr>LA LAMPE S’ALLUME…</vt:lpstr>
      <vt:lpstr>L’artisane peut travailler  à la lumière électrique</vt:lpstr>
      <vt:lpstr>Présentation PowerPoint</vt:lpstr>
      <vt:lpstr>Jean-Philippe MALÉ, Député des Yvelines  Jacques MARÉCHAL, Président d’EDEN    Alain HAJJAJ, Maire de La Verrière     Ibrahima DIAKITÉ, Maire de Konna             Robert CADALBERT, Président de la CA SQY</vt:lpstr>
      <vt:lpstr>Présentation PowerPoint</vt:lpstr>
      <vt:lpstr>Présentation PowerPoint</vt:lpstr>
      <vt:lpstr>Présentation PowerPoint</vt:lpstr>
      <vt:lpstr>Présentation du projet ECLO…</vt:lpstr>
      <vt:lpstr>Le frigo spécial pour médicaments avec compartiment mobile pour autonoie en brousse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LUMIERE   A  KONNA</dc:title>
  <dc:creator>xx xx</dc:creator>
  <cp:lastModifiedBy>Joël TRUBUILT</cp:lastModifiedBy>
  <cp:revision>229</cp:revision>
  <cp:lastPrinted>2013-10-11T11:39:58Z</cp:lastPrinted>
  <dcterms:created xsi:type="dcterms:W3CDTF">2013-10-08T13:32:21Z</dcterms:created>
  <dcterms:modified xsi:type="dcterms:W3CDTF">2026-04-16T19:44:39Z</dcterms:modified>
</cp:coreProperties>
</file>